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66" r:id="rId6"/>
    <p:sldId id="268" r:id="rId7"/>
    <p:sldId id="267" r:id="rId8"/>
    <p:sldId id="269" r:id="rId9"/>
    <p:sldId id="260" r:id="rId10"/>
    <p:sldId id="261" r:id="rId11"/>
    <p:sldId id="262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11960" y="116632"/>
            <a:ext cx="4546848" cy="4571999"/>
          </a:xfrm>
        </p:spPr>
        <p:txBody>
          <a:bodyPr/>
          <a:lstStyle/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становлениЕ</a:t>
            </a:r>
            <a:r>
              <a:rPr lang="ru-RU" sz="2400" dirty="0" smtClean="0">
                <a:solidFill>
                  <a:srgbClr val="FF0000"/>
                </a:solidFill>
              </a:rPr>
              <a:t> налогообложения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в истории человечества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725144"/>
            <a:ext cx="4975448" cy="1724744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Подготовила СОЛОНИНА МАРИЯ 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ученица 10 А класса 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социально-гуманитарного профиля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МБОУ «СОШ №22»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www.onlinetambov.ru/upload/medialibrary/b0c/b0c8fcb80261127b0da0e471d0ab2e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1" y="764704"/>
            <a:ext cx="4067175" cy="575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08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772400" cy="2232249"/>
          </a:xfrm>
        </p:spPr>
        <p:txBody>
          <a:bodyPr/>
          <a:lstStyle/>
          <a:p>
            <a:pPr algn="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Palatino Linotype" panose="02040502050505030304" pitchFamily="18" charset="0"/>
                <a:cs typeface="Times New Roman" pitchFamily="18" charset="0"/>
              </a:rPr>
              <a:t>Непомерное налоговое бремя постоянно вызывало раздражение граждан самых разных стран и вело даже к восстаниям (историки насчитывают только в Европе более 80 таких "налоговых бунтов"). Одним из самых знаменитых </a:t>
            </a:r>
            <a:r>
              <a:rPr lang="ru-RU" sz="2000" dirty="0" smtClean="0">
                <a:latin typeface="Palatino Linotype" panose="02040502050505030304" pitchFamily="18" charset="0"/>
                <a:cs typeface="Times New Roman" pitchFamily="18" charset="0"/>
              </a:rPr>
              <a:t>стало</a:t>
            </a:r>
            <a:br>
              <a:rPr lang="ru-RU" sz="2000" dirty="0" smtClean="0">
                <a:latin typeface="Palatino Linotype" panose="02040502050505030304" pitchFamily="18" charset="0"/>
                <a:cs typeface="Times New Roman" pitchFamily="18" charset="0"/>
              </a:rPr>
            </a:br>
            <a:r>
              <a:rPr lang="ru-RU" sz="20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Palatino Linotype" panose="02040502050505030304" pitchFamily="18" charset="0"/>
                <a:cs typeface="Times New Roman" pitchFamily="18" charset="0"/>
              </a:rPr>
              <a:t>"бостонское чаепитие</a:t>
            </a:r>
            <a:r>
              <a:rPr lang="ru-RU" sz="2000" dirty="0" smtClean="0">
                <a:latin typeface="Palatino Linotype" panose="02040502050505030304" pitchFamily="18" charset="0"/>
                <a:cs typeface="Times New Roman" pitchFamily="18" charset="0"/>
              </a:rPr>
              <a:t>".</a:t>
            </a:r>
            <a:endParaRPr lang="ru-RU" dirty="0">
              <a:latin typeface="Palatino Linotype" panose="02040502050505030304" pitchFamily="18" charset="0"/>
            </a:endParaRPr>
          </a:p>
        </p:txBody>
      </p:sp>
      <p:pic>
        <p:nvPicPr>
          <p:cNvPr id="5122" name="Picture 2" descr="http://graniru.org/files/721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879305"/>
            <a:ext cx="619125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40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7704856" cy="302433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Palatino Linotype" panose="02040502050505030304" pitchFamily="18" charset="0"/>
                <a:cs typeface="Times New Roman" pitchFamily="18" charset="0"/>
              </a:rPr>
              <a:t>	Эти </a:t>
            </a:r>
            <a:r>
              <a:rPr lang="ru-RU" sz="2400" dirty="0">
                <a:latin typeface="Palatino Linotype" panose="02040502050505030304" pitchFamily="18" charset="0"/>
                <a:cs typeface="Times New Roman" pitchFamily="18" charset="0"/>
              </a:rPr>
              <a:t>и многие подобные события в конце концов заставили государственных деятелей и ученых задуматься о том, как сделать налоговые системы более разумными, простыми и соответственно менее раздражающими налогоплательщиков.</a:t>
            </a:r>
            <a:br>
              <a:rPr lang="ru-RU" sz="2400" dirty="0">
                <a:latin typeface="Palatino Linotype" panose="02040502050505030304" pitchFamily="18" charset="0"/>
                <a:cs typeface="Times New Roman" pitchFamily="18" charset="0"/>
              </a:rPr>
            </a:br>
            <a:endParaRPr lang="ru-RU" sz="11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www.onlinetambov.ru/upload/medialibrary/53b/53b09a815f52746dee5a7aaf9a0710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65" y="2708920"/>
            <a:ext cx="5400600" cy="385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810471" y="3789040"/>
            <a:ext cx="28083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>
                <a:solidFill>
                  <a:srgbClr val="FF0000"/>
                </a:solidFill>
                <a:latin typeface="Palatino Linotype" panose="02040502050505030304" pitchFamily="18" charset="0"/>
                <a:cs typeface="Times New Roman" pitchFamily="18" charset="0"/>
              </a:rPr>
              <a:t>В итоге главным источником государственных доходов стали налоги на доходы граждан и организаций.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32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995120" cy="594057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"/>
              </a:rPr>
              <a:t>Поиск идеальной системы налогообложения продолжается, и, наверное, он будет бесконечен, поскольку налоги должны приноравливаться и к особенностям страны, и к обычаям ее граждан, и к стадии экономического развития, на которой эта страна находится.</a:t>
            </a:r>
            <a:endParaRPr lang="ru-RU" dirty="0"/>
          </a:p>
        </p:txBody>
      </p:sp>
      <p:pic>
        <p:nvPicPr>
          <p:cNvPr id="1026" name="Picture 2" descr="C:\Users\Пользователь\Pictures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61884">
            <a:off x="586790" y="1662473"/>
            <a:ext cx="8379431" cy="363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01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2916242"/>
          </a:xfrm>
        </p:spPr>
        <p:txBody>
          <a:bodyPr>
            <a:noAutofit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Основные проблемы, которые несколько тысяч лет определяли развитие способов налогообложения, можно сформулировать в виде двух простых вопросов: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должен платить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налоги?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 чего следует взимать налоги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645024"/>
            <a:ext cx="7620000" cy="2481139"/>
          </a:xfrm>
        </p:spPr>
        <p:txBody>
          <a:bodyPr>
            <a:normAutofit fontScale="92500" lnSpcReduction="20000"/>
          </a:bodyPr>
          <a:lstStyle/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Ответ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на первый вопрос на протяжении большей части известной нам истории человечества был один и тот же: платить налоги должно основное население - "неблагородные", т. е. крестьяне, ремесленники, торговцы, жители колоний. Это их обязанность, поскольку своими деньгами они должны обеспечивать доходы правителей страны и их придворных. Идея налогообложения как обязанности свободного гражданина страны родилась относительно недавно — после того как в Англии, США, а затем и странах Западной Европы возникли конституции и демократические государственные механизмы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881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4978896" cy="3312368"/>
          </a:xfrm>
        </p:spPr>
        <p:txBody>
          <a:bodyPr>
            <a:noAutofit/>
          </a:bodyPr>
          <a:lstStyle/>
          <a:p>
            <a:pPr algn="ctr"/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История налогов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уходит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корнями в глубокую древность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Во всяком случае, документальные подтверждения их существования обнаруживаются примерно 2500 лет назад.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645024"/>
            <a:ext cx="4607342" cy="2775506"/>
          </a:xfrm>
        </p:spPr>
      </p:pic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93208" y="404664"/>
            <a:ext cx="3583248" cy="569518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Древнем Египте</a:t>
            </a:r>
            <a:r>
              <a:rPr lang="ru-RU" sz="8000" b="0" dirty="0">
                <a:latin typeface="Times New Roman" pitchFamily="18" charset="0"/>
                <a:cs typeface="Times New Roman" pitchFamily="18" charset="0"/>
              </a:rPr>
              <a:t>, где власть принадлежала мощной бюрократии, потребность в деньгах для содержания такого государственного аппарата оказалась столь велика, что породила множество разнообразных налогов. Налоговые чиновники (их функции в то время выполняли писцы — самые грамотные члены общества) сопровождали египтян даже в загробную жизнь: в гробницах фараонов среди статуэток прочих слуг, призванных сопровождать владыку после смерти, обнаруживаются и статуэтки писцов-налоговиков. Они должны были и на том свете помогать фараону наполнять государственную казну. 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50175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332656"/>
            <a:ext cx="4896544" cy="3528392"/>
          </a:xfrm>
        </p:spPr>
        <p:txBody>
          <a:bodyPr>
            <a:noAutofit/>
          </a:bodyPr>
          <a:lstStyle/>
          <a:p>
            <a:pPr algn="ctr"/>
            <a:r>
              <a:rPr lang="ru-RU" sz="195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950" b="1" dirty="0">
                <a:latin typeface="Times New Roman" pitchFamily="18" charset="0"/>
                <a:cs typeface="Times New Roman" pitchFamily="18" charset="0"/>
              </a:rPr>
              <a:t>чего следует </a:t>
            </a:r>
            <a:r>
              <a:rPr lang="ru-RU" sz="1950" b="1" dirty="0" smtClean="0">
                <a:latin typeface="Times New Roman" pitchFamily="18" charset="0"/>
                <a:cs typeface="Times New Roman" pitchFamily="18" charset="0"/>
              </a:rPr>
              <a:t>взимать налоги?</a:t>
            </a:r>
            <a:br>
              <a:rPr lang="ru-RU" sz="195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50" b="1" dirty="0" smtClean="0">
                <a:latin typeface="Times New Roman" pitchFamily="18" charset="0"/>
                <a:cs typeface="Times New Roman" pitchFamily="18" charset="0"/>
              </a:rPr>
              <a:t>ответ человечество </a:t>
            </a:r>
            <a:r>
              <a:rPr lang="ru-RU" sz="1950" b="1" dirty="0">
                <a:latin typeface="Times New Roman" pitchFamily="18" charset="0"/>
                <a:cs typeface="Times New Roman" pitchFamily="18" charset="0"/>
              </a:rPr>
              <a:t>искало особенно долго, пытаясь определить способы взимания налогов, а точнее, ту базу, исходя из которой можно определять размер налоговых платежей для граждан и предприятий. Пример римской системы налогообложения - один из этапов таких поисков</a:t>
            </a:r>
            <a:r>
              <a:rPr lang="ru-RU" sz="195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95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78" y="3789040"/>
            <a:ext cx="4578904" cy="2539013"/>
          </a:xfrm>
        </p:spPr>
      </p:pic>
      <p:sp>
        <p:nvSpPr>
          <p:cNvPr id="2" name="Текст 1"/>
          <p:cNvSpPr>
            <a:spLocks noGrp="1"/>
          </p:cNvSpPr>
          <p:nvPr>
            <p:ph type="body" sz="quarter" idx="3"/>
          </p:nvPr>
        </p:nvSpPr>
        <p:spPr>
          <a:xfrm>
            <a:off x="5148064" y="188640"/>
            <a:ext cx="3363848" cy="1008112"/>
          </a:xfrm>
        </p:spPr>
        <p:txBody>
          <a:bodyPr/>
          <a:lstStyle/>
          <a:p>
            <a:r>
              <a:rPr lang="ru-RU" dirty="0"/>
              <a:t>Основные виды налогов в Римской </a:t>
            </a:r>
            <a:r>
              <a:rPr lang="ru-RU" dirty="0" smtClean="0"/>
              <a:t>империи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932040" y="1124744"/>
            <a:ext cx="3672408" cy="532859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/>
              <a:t>1</a:t>
            </a:r>
            <a:r>
              <a:rPr lang="ru-RU" sz="1400" dirty="0"/>
              <a:t>. Сбор на содержание надзора за рынком.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2. Портовые пошлины при погрузке и выгрузке.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3. Дорожная пошлина.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4. Налог за закрепление сделки (налог с продаж).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5. Сбор за ярлык для ослов.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6. Налог на наследство.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7. Сбор за обмен и размен денег.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8. Сбор при уплате налога за выписку квитанции и прикладывание печати.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9. Сбор со скота.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10. Налог на владение рабами.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11. Налог в продовольственный фонд столицы.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12. Земельный налог.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13. Специальный налог на огороды.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14. Налог на вино.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15. Налог на пшеницу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5846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581128"/>
            <a:ext cx="8136904" cy="1659632"/>
          </a:xfrm>
        </p:spPr>
        <p:txBody>
          <a:bodyPr>
            <a:noAutofit/>
          </a:bodyPr>
          <a:lstStyle/>
          <a:p>
            <a:pPr algn="r"/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Если вспомнить старое 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утверждение</a:t>
            </a:r>
            <a:b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"Что облагается налогом, то убывает", 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, может быть, именно в таком обложении налогами и состояла одна из 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основных</a:t>
            </a:r>
            <a:b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причин гибели Римской 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империи?</a:t>
            </a:r>
            <a:endParaRPr lang="ru-RU" sz="21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60648"/>
            <a:ext cx="3291840" cy="63976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Косвенные налоги</a:t>
            </a:r>
            <a:endParaRPr lang="ru-RU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3568" y="908720"/>
            <a:ext cx="3888432" cy="3840480"/>
          </a:xfrm>
        </p:spPr>
        <p:txBody>
          <a:bodyPr>
            <a:normAutofit/>
          </a:bodyPr>
          <a:lstStyle/>
          <a:p>
            <a:r>
              <a:rPr lang="ru-RU" b="0" dirty="0">
                <a:latin typeface="Palatino Linotype" panose="02040502050505030304" pitchFamily="18" charset="0"/>
                <a:cs typeface="Times New Roman" pitchFamily="18" charset="0"/>
              </a:rPr>
              <a:t>Римские пошлины с вина - это косвенный налог, поскольку платить его должны были только те, кто вел торговлю </a:t>
            </a:r>
            <a:r>
              <a:rPr lang="ru-RU" b="0" dirty="0" smtClean="0">
                <a:latin typeface="Palatino Linotype" panose="02040502050505030304" pitchFamily="18" charset="0"/>
                <a:cs typeface="Times New Roman" pitchFamily="18" charset="0"/>
              </a:rPr>
              <a:t>вином.</a:t>
            </a:r>
            <a:endParaRPr lang="ru-RU" b="0" dirty="0">
              <a:latin typeface="Palatino Linotype" panose="0204050205050503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948264" y="332656"/>
            <a:ext cx="1635656" cy="1368152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Прямые налоги</a:t>
            </a:r>
            <a:endParaRPr lang="ru-RU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306258"/>
            <a:ext cx="3960440" cy="2442941"/>
          </a:xfrm>
        </p:spPr>
        <p:txBody>
          <a:bodyPr>
            <a:normAutofit fontScale="85000" lnSpcReduction="20000"/>
          </a:bodyPr>
          <a:lstStyle/>
          <a:p>
            <a:r>
              <a:rPr lang="ru-RU" b="0" dirty="0">
                <a:latin typeface="Palatino Linotype" panose="02040502050505030304" pitchFamily="18" charset="0"/>
                <a:cs typeface="Times New Roman" pitchFamily="18" charset="0"/>
              </a:rPr>
              <a:t>А вот сбор на золотой венок в качестве выражения верноподданнических чувств представителю высшей власти - это прямой налог, поскольку выражать верноподданнические чувства полагалось всем гражданам Рима.</a:t>
            </a:r>
          </a:p>
          <a:p>
            <a:endParaRPr lang="ru-RU" dirty="0">
              <a:latin typeface="Palatino Linotype" panose="02040502050505030304" pitchFamily="18" charset="0"/>
            </a:endParaRPr>
          </a:p>
        </p:txBody>
      </p:sp>
      <p:pic>
        <p:nvPicPr>
          <p:cNvPr id="1026" name="Picture 2" descr="http://img.zzweb.ru/img/855222/drevniy-r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94000"/>
            <a:ext cx="2794961" cy="1748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lol24.ee/public/pics/90/90003_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738"/>
          <a:stretch/>
        </p:blipFill>
        <p:spPr bwMode="auto">
          <a:xfrm>
            <a:off x="4860032" y="476672"/>
            <a:ext cx="2304256" cy="170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473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59216" cy="176411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Надо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сказать, что налоги издавна отражали изобретательность правителей всех стран и народов, а не только римских императоров.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5581" y="1916832"/>
            <a:ext cx="3528392" cy="4536504"/>
          </a:xfrm>
        </p:spPr>
        <p:txBody>
          <a:bodyPr>
            <a:noAutofit/>
          </a:bodyPr>
          <a:lstStyle/>
          <a:p>
            <a:pPr algn="r"/>
            <a:r>
              <a:rPr lang="ru-RU" sz="2000" b="0" dirty="0">
                <a:latin typeface="Palatino Linotype" panose="02040502050505030304" pitchFamily="18" charset="0"/>
                <a:cs typeface="Times New Roman" pitchFamily="18" charset="0"/>
              </a:rPr>
              <a:t>Например, в России известна история о том, как Петр I ввел налог на... бороды, чтобы, "ударяя по карману", приучить своих </a:t>
            </a:r>
            <a:r>
              <a:rPr lang="ru-RU" sz="2000" b="0" dirty="0" smtClean="0">
                <a:latin typeface="Palatino Linotype" panose="02040502050505030304" pitchFamily="18" charset="0"/>
                <a:cs typeface="Times New Roman" pitchFamily="18" charset="0"/>
              </a:rPr>
              <a:t>подданных ежедневно </a:t>
            </a:r>
            <a:r>
              <a:rPr lang="ru-RU" sz="2000" b="0" dirty="0">
                <a:latin typeface="Palatino Linotype" panose="02040502050505030304" pitchFamily="18" charset="0"/>
                <a:cs typeface="Times New Roman" pitchFamily="18" charset="0"/>
              </a:rPr>
              <a:t>бриться. Уплата такого налога подтверждалась специальным жетоном, который каждый бородач должен был носить с собой, чтобы его случайно не побрили насильно в наказание за неуплату.</a:t>
            </a:r>
            <a:endParaRPr lang="ru-RU" sz="2000" b="0" dirty="0">
              <a:latin typeface="Palatino Linotype" panose="02040502050505030304" pitchFamily="18" charset="0"/>
            </a:endParaRPr>
          </a:p>
        </p:txBody>
      </p:sp>
      <p:pic>
        <p:nvPicPr>
          <p:cNvPr id="2050" name="Picture 2" descr="http://images.aif.ru/006/810/c9624e704cd3b8c8cb212c72ba8750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84" y="2348880"/>
            <a:ext cx="4903209" cy="325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487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920880" cy="338437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Palatino Linotype" panose="02040502050505030304" pitchFamily="18" charset="0"/>
                <a:cs typeface="Times New Roman" pitchFamily="18" charset="0"/>
              </a:rPr>
              <a:t>	</a:t>
            </a:r>
            <a:r>
              <a:rPr lang="ru-RU" sz="1900" b="1" dirty="0" smtClean="0">
                <a:latin typeface="Palatino Linotype" panose="02040502050505030304" pitchFamily="18" charset="0"/>
                <a:cs typeface="Times New Roman" pitchFamily="18" charset="0"/>
              </a:rPr>
              <a:t>После </a:t>
            </a:r>
            <a:r>
              <a:rPr lang="ru-RU" sz="1900" b="1" dirty="0">
                <a:latin typeface="Palatino Linotype" panose="02040502050505030304" pitchFamily="18" charset="0"/>
                <a:cs typeface="Times New Roman" pitchFamily="18" charset="0"/>
              </a:rPr>
              <a:t>распада феодальной системы основным объектом налогообложения закономерно стала земля </a:t>
            </a:r>
            <a:r>
              <a:rPr lang="ru-RU" sz="1900" b="1" dirty="0" smtClean="0">
                <a:latin typeface="Palatino Linotype" panose="02040502050505030304" pitchFamily="18" charset="0"/>
                <a:cs typeface="Times New Roman" pitchFamily="18" charset="0"/>
              </a:rPr>
              <a:t>– </a:t>
            </a:r>
            <a:br>
              <a:rPr lang="ru-RU" sz="1900" b="1" dirty="0" smtClean="0">
                <a:latin typeface="Palatino Linotype" panose="02040502050505030304" pitchFamily="18" charset="0"/>
                <a:cs typeface="Times New Roman" pitchFamily="18" charset="0"/>
              </a:rPr>
            </a:br>
            <a:r>
              <a:rPr lang="ru-RU" sz="1900" b="1" dirty="0" smtClean="0">
                <a:latin typeface="Palatino Linotype" panose="02040502050505030304" pitchFamily="18" charset="0"/>
                <a:cs typeface="Times New Roman" pitchFamily="18" charset="0"/>
              </a:rPr>
              <a:t>ведь </a:t>
            </a:r>
            <a:r>
              <a:rPr lang="ru-RU" sz="1900" b="1" dirty="0">
                <a:latin typeface="Palatino Linotype" panose="02040502050505030304" pitchFamily="18" charset="0"/>
                <a:cs typeface="Times New Roman" pitchFamily="18" charset="0"/>
              </a:rPr>
              <a:t>именно она в те времена была главным источником богатства в экономике всех стран. </a:t>
            </a:r>
            <a:r>
              <a:rPr lang="ru-RU" sz="1900" b="1" dirty="0" smtClean="0">
                <a:latin typeface="Palatino Linotype" panose="02040502050505030304" pitchFamily="18" charset="0"/>
                <a:cs typeface="Times New Roman" pitchFamily="18" charset="0"/>
              </a:rPr>
              <a:t/>
            </a:r>
            <a:br>
              <a:rPr lang="ru-RU" sz="1900" b="1" dirty="0" smtClean="0">
                <a:latin typeface="Palatino Linotype" panose="02040502050505030304" pitchFamily="18" charset="0"/>
                <a:cs typeface="Times New Roman" pitchFamily="18" charset="0"/>
              </a:rPr>
            </a:br>
            <a:r>
              <a:rPr lang="ru-RU" sz="1900" b="1" dirty="0">
                <a:latin typeface="Palatino Linotype" panose="02040502050505030304" pitchFamily="18" charset="0"/>
                <a:cs typeface="Times New Roman" pitchFamily="18" charset="0"/>
              </a:rPr>
              <a:t>	</a:t>
            </a:r>
            <a:r>
              <a:rPr lang="ru-RU" sz="1900" b="1" dirty="0" smtClean="0">
                <a:latin typeface="Palatino Linotype" panose="02040502050505030304" pitchFamily="18" charset="0"/>
                <a:cs typeface="Times New Roman" pitchFamily="18" charset="0"/>
              </a:rPr>
              <a:t>Поначалу </a:t>
            </a:r>
            <a:r>
              <a:rPr lang="ru-RU" sz="1900" b="1" dirty="0">
                <a:latin typeface="Palatino Linotype" panose="02040502050505030304" pitchFamily="18" charset="0"/>
                <a:cs typeface="Times New Roman" pitchFamily="18" charset="0"/>
              </a:rPr>
              <a:t>размер земельного налога определялся площадью сельскохозяйственных земель, и лишь потом родилась идея брать налог в зависимости от того годового дохода, который землевладелец мог получить от использования своей земли</a:t>
            </a:r>
            <a:r>
              <a:rPr lang="ru-RU" sz="1900" b="1" dirty="0" smtClean="0">
                <a:latin typeface="Palatino Linotype" panose="02040502050505030304" pitchFamily="18" charset="0"/>
                <a:cs typeface="Times New Roman" pitchFamily="18" charset="0"/>
              </a:rPr>
              <a:t>.</a:t>
            </a:r>
            <a:endParaRPr lang="ru-RU" sz="1900" b="1" dirty="0">
              <a:latin typeface="Palatino Linotype" panose="02040502050505030304" pitchFamily="18" charset="0"/>
            </a:endParaRPr>
          </a:p>
        </p:txBody>
      </p:sp>
      <p:pic>
        <p:nvPicPr>
          <p:cNvPr id="7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789040"/>
            <a:ext cx="6514369" cy="2736035"/>
          </a:xfrm>
        </p:spPr>
      </p:pic>
    </p:spTree>
    <p:extLst>
      <p:ext uri="{BB962C8B-B14F-4D97-AF65-F5344CB8AC3E}">
        <p14:creationId xmlns:p14="http://schemas.microsoft.com/office/powerpoint/2010/main" val="1791262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s://upload.wikimedia.org/wikipedia/commons/thumb/9/96/Pieter_Brueghel_the_Younger%2C_%27Paying_the_Tax_%28The_Tax_Collector%29%27_oil_on_panel%2C_1620-1640._USC_Fisher_Museum_of_Art.jpg/400px-Pieter_Brueghel_the_Younger%2C_%27Paying_the_Tax_%28The_Tax_Collector%29%27_oil_on_panel%2C_1620-1640._USC_Fisher_Museum_of_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7253"/>
            <a:ext cx="6203767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280102" y="189383"/>
            <a:ext cx="24954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latin typeface="Palatino Linotype" panose="02040502050505030304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Palatino Linotype" panose="02040502050505030304" pitchFamily="18" charset="0"/>
                <a:cs typeface="Times New Roman" pitchFamily="18" charset="0"/>
              </a:rPr>
              <a:t>собенно </a:t>
            </a:r>
            <a:r>
              <a:rPr lang="ru-RU" dirty="0">
                <a:latin typeface="Palatino Linotype" panose="02040502050505030304" pitchFamily="18" charset="0"/>
                <a:cs typeface="Times New Roman" pitchFamily="18" charset="0"/>
              </a:rPr>
              <a:t>докучающим людям способом налогообложения были целевые налоги. В их основе лежала весьма нехитрая идея: </a:t>
            </a:r>
          </a:p>
          <a:p>
            <a:pPr algn="r"/>
            <a:r>
              <a:rPr lang="ru-RU" dirty="0">
                <a:latin typeface="Palatino Linotype" panose="02040502050505030304" pitchFamily="18" charset="0"/>
                <a:cs typeface="Times New Roman" pitchFamily="18" charset="0"/>
              </a:rPr>
              <a:t>"Есть определенная государственная нужда? Введем для покрытия связанных с ней расходов новый налог".</a:t>
            </a:r>
            <a:endParaRPr lang="ru-RU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1000" y="4178430"/>
            <a:ext cx="86680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latin typeface="Palatino Linotype" panose="02040502050505030304" pitchFamily="18" charset="0"/>
                <a:cs typeface="Times New Roman" pitchFamily="18" charset="0"/>
              </a:rPr>
              <a:t>Изучая построенные на этой идее древние налоговые системы, можно лишь поражаться тому, как люди вообще ухитрялись выживать и продолжать заниматься хозяйственной деятельностью при том изобилии целевых и прочих налогов, которое обрушивали на них власть предержащие.  О том, что слово "изобилие" отнюдь не является преувеличением, свидетельствуют два очень схожих высказывания, разделенных семнадцатью веками. Первое принадлежит знаменитому римскому оратору Цицерону</a:t>
            </a:r>
            <a:r>
              <a:rPr lang="ru-RU" dirty="0" smtClean="0">
                <a:latin typeface="Palatino Linotype" panose="02040502050505030304" pitchFamily="18" charset="0"/>
                <a:cs typeface="Times New Roman" pitchFamily="18" charset="0"/>
              </a:rPr>
              <a:t>,</a:t>
            </a:r>
          </a:p>
          <a:p>
            <a:pPr algn="r"/>
            <a:r>
              <a:rPr lang="ru-RU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Palatino Linotype" panose="02040502050505030304" pitchFamily="18" charset="0"/>
                <a:cs typeface="Times New Roman" pitchFamily="18" charset="0"/>
              </a:rPr>
              <a:t>который почти 2000 лет назад описал тогдашнюю систему налогообложения в своей стране фразой: "Только мысль бесплатна".</a:t>
            </a:r>
            <a:endParaRPr lang="ru-RU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078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57200" y="476672"/>
            <a:ext cx="7931224" cy="3024336"/>
          </a:xfrm>
        </p:spPr>
        <p:txBody>
          <a:bodyPr>
            <a:normAutofit/>
          </a:bodyPr>
          <a:lstStyle/>
          <a:p>
            <a:pPr algn="r"/>
            <a:r>
              <a:rPr lang="ru-RU" sz="1900" b="0" dirty="0" smtClean="0">
                <a:latin typeface="Palatino Linotype" panose="02040502050505030304" pitchFamily="18" charset="0"/>
                <a:cs typeface="Times New Roman" pitchFamily="18" charset="0"/>
              </a:rPr>
              <a:t>А </a:t>
            </a:r>
            <a:r>
              <a:rPr lang="ru-RU" sz="1900" b="0" dirty="0">
                <a:latin typeface="Palatino Linotype" panose="02040502050505030304" pitchFamily="18" charset="0"/>
                <a:cs typeface="Times New Roman" pitchFamily="18" charset="0"/>
              </a:rPr>
              <a:t>в 1668 году его слова почти дословно повторил агент английского короля в Голландии, сообщивший, что в Голландии налогами обложено "все, кроме воздуха и воды</a:t>
            </a:r>
            <a:r>
              <a:rPr lang="ru-RU" sz="1900" b="0" dirty="0" smtClean="0">
                <a:latin typeface="Palatino Linotype" panose="02040502050505030304" pitchFamily="18" charset="0"/>
                <a:cs typeface="Times New Roman" pitchFamily="18" charset="0"/>
              </a:rPr>
              <a:t>".</a:t>
            </a:r>
          </a:p>
          <a:p>
            <a:pPr algn="r"/>
            <a:r>
              <a:rPr lang="ru-RU" sz="1900" b="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ru-RU" sz="1900" b="0" dirty="0">
                <a:latin typeface="Palatino Linotype" panose="02040502050505030304" pitchFamily="18" charset="0"/>
                <a:cs typeface="Times New Roman" pitchFamily="18" charset="0"/>
              </a:rPr>
              <a:t>Увы, отчет был неверен: в действительности голландцы платили и за воздух (владельцы ветряных мельниц были обложены налогом на право использования ветра), и за воду - реки и каналы были перегорожены многочисленными шлюзами, миновать которые можно было, только уплатив сборщикам налогов.</a:t>
            </a:r>
          </a:p>
          <a:p>
            <a:endParaRPr lang="ru-RU" b="0" dirty="0"/>
          </a:p>
        </p:txBody>
      </p:sp>
      <p:pic>
        <p:nvPicPr>
          <p:cNvPr id="4098" name="Picture 2" descr="http://andrey-nachalov.narod.ru/images/prof-hobbies/taxes/europe-tax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140968"/>
            <a:ext cx="6192688" cy="357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96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101</TotalTime>
  <Words>628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Главная</vt:lpstr>
      <vt:lpstr> становлениЕ налогообложения в истории человечества</vt:lpstr>
      <vt:lpstr>Основные проблемы, которые несколько тысяч лет определяли развитие способов налогообложения, можно сформулировать в виде двух простых вопросов:  кто должен платить налоги?  с чего следует взимать налоги?</vt:lpstr>
      <vt:lpstr>История налогов  уходит корнями в глубокую древность.  Во всяком случае, документальные подтверждения их существования обнаруживаются примерно 2500 лет назад.</vt:lpstr>
      <vt:lpstr>с чего следует взимать налоги? ответ человечество искало особенно долго, пытаясь определить способы взимания налогов, а точнее, ту базу, исходя из которой можно определять размер налоговых платежей для граждан и предприятий. Пример римской системы налогообложения - один из этапов таких поисков.</vt:lpstr>
      <vt:lpstr>Если вспомнить старое утверждение  "Что облагается налогом, то убывает",  то, может быть, именно в таком обложении налогами и состояла одна из основных  причин гибели Римской империи?</vt:lpstr>
      <vt:lpstr> Надо сказать, что налоги издавна отражали изобретательность правителей всех стран и народов, а не только римских императоров. </vt:lpstr>
      <vt:lpstr> После распада феодальной системы основным объектом налогообложения закономерно стала земля –  ведь именно она в те времена была главным источником богатства в экономике всех стран.   Поначалу размер земельного налога определялся площадью сельскохозяйственных земель, и лишь потом родилась идея брать налог в зависимости от того годового дохода, который землевладелец мог получить от использования своей земли.</vt:lpstr>
      <vt:lpstr>Презентация PowerPoint</vt:lpstr>
      <vt:lpstr>Презентация PowerPoint</vt:lpstr>
      <vt:lpstr> Непомерное налоговое бремя постоянно вызывало раздражение граждан самых разных стран и вело даже к восстаниям (историки насчитывают только в Европе более 80 таких "налоговых бунтов"). Одним из самых знаменитых стало  "бостонское чаепитие".</vt:lpstr>
      <vt:lpstr> Эти и многие подобные события в конце концов заставили государственных деятелей и ученых задуматься о том, как сделать налоговые системы более разумными, простыми и соответственно менее раздражающими налогоплательщиков. </vt:lpstr>
      <vt:lpstr>Поиск идеальной системы налогообложения продолжается, и, наверное, он будет бесконечен, поскольку налоги должны приноравливаться и к особенностям страны, и к обычаям ее граждан, и к стадии экономического развития, на которой эта страна находится.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Истналоговория</dc:title>
  <dc:creator>елена солонина</dc:creator>
  <cp:lastModifiedBy>Директор</cp:lastModifiedBy>
  <cp:revision>12</cp:revision>
  <dcterms:created xsi:type="dcterms:W3CDTF">2017-04-24T15:40:31Z</dcterms:created>
  <dcterms:modified xsi:type="dcterms:W3CDTF">2017-04-28T12:03:44Z</dcterms:modified>
</cp:coreProperties>
</file>